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sldIdLst>
    <p:sldId id="269" r:id="rId3"/>
    <p:sldId id="296" r:id="rId4"/>
    <p:sldId id="257" r:id="rId5"/>
    <p:sldId id="282" r:id="rId6"/>
    <p:sldId id="280" r:id="rId7"/>
    <p:sldId id="278" r:id="rId8"/>
    <p:sldId id="286" r:id="rId9"/>
    <p:sldId id="266" r:id="rId10"/>
    <p:sldId id="267" r:id="rId11"/>
    <p:sldId id="283" r:id="rId12"/>
    <p:sldId id="268" r:id="rId13"/>
    <p:sldId id="289" r:id="rId14"/>
    <p:sldId id="288" r:id="rId15"/>
    <p:sldId id="291" r:id="rId16"/>
    <p:sldId id="292" r:id="rId17"/>
    <p:sldId id="295" r:id="rId18"/>
    <p:sldId id="294" r:id="rId19"/>
    <p:sldId id="271" r:id="rId20"/>
    <p:sldId id="293" r:id="rId21"/>
    <p:sldId id="277" r:id="rId22"/>
    <p:sldId id="276" r:id="rId23"/>
    <p:sldId id="275" r:id="rId24"/>
    <p:sldId id="279" r:id="rId25"/>
    <p:sldId id="284" r:id="rId26"/>
    <p:sldId id="285"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09"/>
    <p:restoredTop sz="94687"/>
  </p:normalViewPr>
  <p:slideViewPr>
    <p:cSldViewPr snapToGrid="0" snapToObjects="1" showGuides="1">
      <p:cViewPr varScale="1">
        <p:scale>
          <a:sx n="81" d="100"/>
          <a:sy n="81" d="100"/>
        </p:scale>
        <p:origin x="1646"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9C38A35-7DDC-F646-90A9-DD41D1518BB0}" type="datetimeFigureOut">
              <a:rPr lang="en-US" smtClean="0"/>
              <a:t>8/19/2021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8/19/2021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8/19/2021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9C38A35-7DDC-F646-90A9-DD41D1518BB0}" type="datetimeFigureOut">
              <a:rPr lang="en-US" smtClean="0"/>
              <a:t>8/19/2021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470264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8/19/2021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466698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C38A35-7DDC-F646-90A9-DD41D1518BB0}" type="datetimeFigureOut">
              <a:rPr lang="en-US" smtClean="0"/>
              <a:t>8/19/2021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3011819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C38A35-7DDC-F646-90A9-DD41D1518BB0}" type="datetimeFigureOut">
              <a:rPr lang="en-US" smtClean="0"/>
              <a:t>8/19/2021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18881935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C38A35-7DDC-F646-90A9-DD41D1518BB0}" type="datetimeFigureOut">
              <a:rPr lang="en-US" smtClean="0"/>
              <a:t>8/19/2021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33684951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C38A35-7DDC-F646-90A9-DD41D1518BB0}" type="datetimeFigureOut">
              <a:rPr lang="en-US" smtClean="0"/>
              <a:t>8/19/2021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35326840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38A35-7DDC-F646-90A9-DD41D1518BB0}" type="datetimeFigureOut">
              <a:rPr lang="en-US" smtClean="0"/>
              <a:t>8/19/2021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15577727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79C38A35-7DDC-F646-90A9-DD41D1518BB0}" type="datetimeFigureOut">
              <a:rPr lang="en-US" smtClean="0"/>
              <a:t>8/19/2021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3598590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8/19/2021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79C38A35-7DDC-F646-90A9-DD41D1518BB0}" type="datetimeFigureOut">
              <a:rPr lang="en-US" smtClean="0"/>
              <a:t>8/19/2021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414011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8/19/2021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16863391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8/19/2021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212144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C38A35-7DDC-F646-90A9-DD41D1518BB0}" type="datetimeFigureOut">
              <a:rPr lang="en-US" smtClean="0"/>
              <a:t>8/19/2021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C38A35-7DDC-F646-90A9-DD41D1518BB0}" type="datetimeFigureOut">
              <a:rPr lang="en-US" smtClean="0"/>
              <a:t>8/19/2021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C38A35-7DDC-F646-90A9-DD41D1518BB0}" type="datetimeFigureOut">
              <a:rPr lang="en-US" smtClean="0"/>
              <a:t>8/19/2021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C38A35-7DDC-F646-90A9-DD41D1518BB0}" type="datetimeFigureOut">
              <a:rPr lang="en-US" smtClean="0"/>
              <a:t>8/19/2021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38A35-7DDC-F646-90A9-DD41D1518BB0}" type="datetimeFigureOut">
              <a:rPr lang="en-US" smtClean="0"/>
              <a:t>8/19/2021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C38A35-7DDC-F646-90A9-DD41D1518BB0}" type="datetimeFigureOut">
              <a:rPr lang="en-US" smtClean="0"/>
              <a:t>8/19/2021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C38A35-7DDC-F646-90A9-DD41D1518BB0}" type="datetimeFigureOut">
              <a:rPr lang="en-US" smtClean="0"/>
              <a:t>8/19/2021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C38A35-7DDC-F646-90A9-DD41D1518BB0}" type="datetimeFigureOut">
              <a:rPr lang="en-US" smtClean="0"/>
              <a:t>8/19/2021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492CD-2AA8-FB43-99FB-78B3150CCE3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9C38A35-7DDC-F646-90A9-DD41D1518BB0}" type="datetimeFigureOut">
              <a:rPr lang="en-US" smtClean="0"/>
              <a:t>8/19/2021</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C4492CD-2AA8-FB43-99FB-78B3150CCE39}" type="slidenum">
              <a:rPr lang="en-US" smtClean="0"/>
              <a:t>‹#›</a:t>
            </a:fld>
            <a:endParaRPr lang="en-US"/>
          </a:p>
        </p:txBody>
      </p:sp>
    </p:spTree>
    <p:extLst>
      <p:ext uri="{BB962C8B-B14F-4D97-AF65-F5344CB8AC3E}">
        <p14:creationId xmlns:p14="http://schemas.microsoft.com/office/powerpoint/2010/main" val="37346200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Joseph.Ciesielski@clevelandmetroschols.org"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981054"/>
          </a:xfrm>
        </p:spPr>
        <p:txBody>
          <a:bodyPr>
            <a:normAutofit/>
          </a:bodyPr>
          <a:lstStyle/>
          <a:p>
            <a:r>
              <a:rPr lang="en-US" dirty="0"/>
              <a:t>Welcome to our Virtual Back to School Meeting</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lgn="ctr">
              <a:buNone/>
            </a:pPr>
            <a:r>
              <a:rPr lang="en-US" b="1" dirty="0"/>
              <a:t>Cleveland Metro Remote School</a:t>
            </a:r>
          </a:p>
          <a:p>
            <a:pPr marL="0" indent="0" algn="ctr">
              <a:buNone/>
            </a:pPr>
            <a:r>
              <a:rPr lang="en-US" dirty="0"/>
              <a:t>We will begin shortly.</a:t>
            </a:r>
          </a:p>
          <a:p>
            <a:pPr marL="0" indent="0" algn="ctr">
              <a:buNone/>
            </a:pPr>
            <a:r>
              <a:rPr lang="en-US" dirty="0"/>
              <a:t>Please mute your microphone.</a:t>
            </a:r>
          </a:p>
          <a:p>
            <a:pPr marL="0" indent="0" algn="ctr">
              <a:buNone/>
            </a:pPr>
            <a:endParaRPr lang="en-US" dirty="0"/>
          </a:p>
        </p:txBody>
      </p:sp>
    </p:spTree>
    <p:extLst>
      <p:ext uri="{BB962C8B-B14F-4D97-AF65-F5344CB8AC3E}">
        <p14:creationId xmlns:p14="http://schemas.microsoft.com/office/powerpoint/2010/main" val="715061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n-US" dirty="0">
                <a:cs typeface="Calibri"/>
              </a:rPr>
              <a:t>School Supplies and other resources</a:t>
            </a:r>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
        <p:nvSpPr>
          <p:cNvPr id="4" name="TextBox 3">
            <a:extLst>
              <a:ext uri="{FF2B5EF4-FFF2-40B4-BE49-F238E27FC236}">
                <a16:creationId xmlns:a16="http://schemas.microsoft.com/office/drawing/2014/main" id="{9192473F-4858-4244-A9EE-04A9A28FE5FD}"/>
              </a:ext>
            </a:extLst>
          </p:cNvPr>
          <p:cNvSpPr txBox="1"/>
          <p:nvPr/>
        </p:nvSpPr>
        <p:spPr>
          <a:xfrm>
            <a:off x="1452839" y="2161309"/>
            <a:ext cx="6720083"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en-US" sz="2400" dirty="0">
                <a:cs typeface="Calibri"/>
              </a:rPr>
              <a:t>CMSD has purchased remote learning kits which will include school supplies and ear buds for your scholar to use for remote learning</a:t>
            </a:r>
          </a:p>
          <a:p>
            <a:pPr marL="285750" indent="-285750">
              <a:buFont typeface="Arial" panose="020B0604020202020204" pitchFamily="34" charset="0"/>
              <a:buChar char="•"/>
            </a:pPr>
            <a:r>
              <a:rPr lang="en-US" sz="2400" dirty="0">
                <a:cs typeface="Calibri"/>
              </a:rPr>
              <a:t>You will be contacted when these items are available to pick up from our school</a:t>
            </a:r>
          </a:p>
        </p:txBody>
      </p:sp>
    </p:spTree>
    <p:extLst>
      <p:ext uri="{BB962C8B-B14F-4D97-AF65-F5344CB8AC3E}">
        <p14:creationId xmlns:p14="http://schemas.microsoft.com/office/powerpoint/2010/main" val="2296751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84461"/>
            <a:ext cx="8229600" cy="904973"/>
          </a:xfrm>
        </p:spPr>
        <p:txBody>
          <a:bodyPr>
            <a:normAutofit fontScale="90000"/>
          </a:bodyPr>
          <a:lstStyle/>
          <a:p>
            <a:r>
              <a:rPr lang="en-US" dirty="0"/>
              <a:t>Schoology – Remote Learning Platform</a:t>
            </a:r>
          </a:p>
        </p:txBody>
      </p:sp>
      <p:sp>
        <p:nvSpPr>
          <p:cNvPr id="3" name="Content Placeholder 2"/>
          <p:cNvSpPr>
            <a:spLocks noGrp="1"/>
          </p:cNvSpPr>
          <p:nvPr>
            <p:ph idx="1"/>
          </p:nvPr>
        </p:nvSpPr>
        <p:spPr>
          <a:xfrm>
            <a:off x="523188" y="1310325"/>
            <a:ext cx="8229600" cy="4185502"/>
          </a:xfrm>
        </p:spPr>
        <p:txBody>
          <a:bodyPr vert="horz" lIns="91440" tIns="45720" rIns="91440" bIns="45720" rtlCol="0" anchor="t">
            <a:normAutofit lnSpcReduction="10000"/>
          </a:bodyPr>
          <a:lstStyle/>
          <a:p>
            <a:r>
              <a:rPr lang="en-US" sz="2200" dirty="0"/>
              <a:t>Schoology is an integrated learning management solution which provides course management, mobile learning, and support for  communication. </a:t>
            </a:r>
          </a:p>
          <a:p>
            <a:r>
              <a:rPr lang="en-US" sz="2200" dirty="0"/>
              <a:t>Schoology enables our scholars, parents and teachers to engage with learning materials and their school community from the classroom and beyond. </a:t>
            </a:r>
          </a:p>
          <a:p>
            <a:r>
              <a:rPr lang="en-US" sz="2200" dirty="0"/>
              <a:t>With Schoology, scholars can digitally submit homework assignments, review grades, participate in interactive discussions, receive announcements and feedback, take tests, write academic blogs, and more.</a:t>
            </a:r>
          </a:p>
          <a:p>
            <a:r>
              <a:rPr lang="en-US" sz="2200" dirty="0"/>
              <a:t>As a parent, you will be able to view your child’s activity and progress within the platform and communicate with teachers.</a:t>
            </a:r>
            <a:endParaRPr lang="en-US" sz="2200" dirty="0">
              <a:solidFill>
                <a:srgbClr val="FF0000"/>
              </a:solidFill>
            </a:endParaRPr>
          </a:p>
        </p:txBody>
      </p:sp>
    </p:spTree>
    <p:extLst>
      <p:ext uri="{BB962C8B-B14F-4D97-AF65-F5344CB8AC3E}">
        <p14:creationId xmlns:p14="http://schemas.microsoft.com/office/powerpoint/2010/main" val="2268205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44717"/>
            <a:ext cx="8229600" cy="904973"/>
          </a:xfrm>
        </p:spPr>
        <p:txBody>
          <a:bodyPr>
            <a:normAutofit fontScale="90000"/>
          </a:bodyPr>
          <a:lstStyle/>
          <a:p>
            <a:r>
              <a:rPr lang="en-US" dirty="0"/>
              <a:t>Schoology – Remote Learning Platform</a:t>
            </a:r>
          </a:p>
        </p:txBody>
      </p:sp>
      <p:sp>
        <p:nvSpPr>
          <p:cNvPr id="3" name="Content Placeholder 2"/>
          <p:cNvSpPr>
            <a:spLocks noGrp="1"/>
          </p:cNvSpPr>
          <p:nvPr>
            <p:ph idx="1"/>
          </p:nvPr>
        </p:nvSpPr>
        <p:spPr>
          <a:xfrm>
            <a:off x="457199" y="1649690"/>
            <a:ext cx="8365787" cy="4401058"/>
          </a:xfrm>
        </p:spPr>
        <p:txBody>
          <a:bodyPr vert="horz" lIns="91440" tIns="45720" rIns="91440" bIns="45720" rtlCol="0" anchor="t">
            <a:normAutofit fontScale="62500" lnSpcReduction="20000"/>
          </a:bodyPr>
          <a:lstStyle/>
          <a:p>
            <a:r>
              <a:rPr lang="en-US" dirty="0"/>
              <a:t>Parents and students can access Schoology though the Clever Learning Portal. </a:t>
            </a:r>
          </a:p>
          <a:p>
            <a:r>
              <a:rPr lang="en-US" dirty="0"/>
              <a:t>Students can use their digital badge or username and password to login to the Clever Learning Portal </a:t>
            </a:r>
          </a:p>
          <a:p>
            <a:r>
              <a:rPr lang="en-US" dirty="0"/>
              <a:t>Schools can assist students with their Clever username and password.</a:t>
            </a:r>
          </a:p>
          <a:p>
            <a:r>
              <a:rPr lang="en-US" dirty="0"/>
              <a:t>Parents that do not have a Clever username and password will receive an email invitation sent to the email that you have on file at your child’s school. Your invitation email will include a brief tutorial and link to create a Clever account. </a:t>
            </a:r>
          </a:p>
          <a:p>
            <a:r>
              <a:rPr lang="en-US" dirty="0"/>
              <a:t>If you did not receive an email or received an invitation, but need help logging into Clever, email CMSD.Integration@ClevelandMetroSchools.org for assistance. Training and support resources will be available on CMSD’s public website regarding how to access and use Schoology and other learning applications</a:t>
            </a:r>
          </a:p>
          <a:p>
            <a:pPr marL="0" indent="0">
              <a:buNone/>
            </a:pPr>
            <a:r>
              <a:rPr lang="en-US" dirty="0"/>
              <a:t> </a:t>
            </a:r>
          </a:p>
        </p:txBody>
      </p:sp>
    </p:spTree>
    <p:extLst>
      <p:ext uri="{BB962C8B-B14F-4D97-AF65-F5344CB8AC3E}">
        <p14:creationId xmlns:p14="http://schemas.microsoft.com/office/powerpoint/2010/main" val="3195299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33414" y="917971"/>
            <a:ext cx="6790834" cy="779318"/>
          </a:xfrm>
        </p:spPr>
        <p:txBody>
          <a:bodyPr>
            <a:normAutofit/>
          </a:bodyPr>
          <a:lstStyle/>
          <a:p>
            <a:r>
              <a:rPr lang="en-US" dirty="0"/>
              <a:t>Standard Remote Learning School Day</a:t>
            </a:r>
          </a:p>
        </p:txBody>
      </p:sp>
      <p:sp>
        <p:nvSpPr>
          <p:cNvPr id="3" name="Content Placeholder 2"/>
          <p:cNvSpPr>
            <a:spLocks noGrp="1"/>
          </p:cNvSpPr>
          <p:nvPr>
            <p:ph idx="1"/>
          </p:nvPr>
        </p:nvSpPr>
        <p:spPr>
          <a:xfrm>
            <a:off x="565609" y="1697289"/>
            <a:ext cx="8182466" cy="3914200"/>
          </a:xfrm>
        </p:spPr>
        <p:txBody>
          <a:bodyPr>
            <a:noAutofit/>
          </a:bodyPr>
          <a:lstStyle/>
          <a:p>
            <a:pPr marL="342900" lvl="1" indent="0">
              <a:buNone/>
            </a:pPr>
            <a:r>
              <a:rPr lang="en-US" sz="2400" dirty="0"/>
              <a:t>Standard K-12 student instructional day – 8:00 AM to 2:30 PM</a:t>
            </a:r>
          </a:p>
          <a:p>
            <a:pPr lvl="2"/>
            <a:r>
              <a:rPr lang="en-US" sz="2400" dirty="0"/>
              <a:t>Students will have a formal class schedule</a:t>
            </a:r>
          </a:p>
          <a:p>
            <a:pPr lvl="2"/>
            <a:r>
              <a:rPr lang="en-US" sz="2400" dirty="0"/>
              <a:t>Monday, Tuesday, Thursday, Friday:  Synchronous learning (classes) for up to 150 minutes per day; asynchronous learning (homework) for 150 minutes per day</a:t>
            </a:r>
          </a:p>
          <a:p>
            <a:pPr lvl="2"/>
            <a:r>
              <a:rPr lang="en-US" sz="2400" dirty="0"/>
              <a:t>Wednesday:  Family engagement, Asynchronous learning, tutoring, office hours, small group instruction, etc.</a:t>
            </a:r>
          </a:p>
        </p:txBody>
      </p:sp>
    </p:spTree>
    <p:extLst>
      <p:ext uri="{BB962C8B-B14F-4D97-AF65-F5344CB8AC3E}">
        <p14:creationId xmlns:p14="http://schemas.microsoft.com/office/powerpoint/2010/main" val="1822758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33414" y="622170"/>
            <a:ext cx="6790834" cy="923826"/>
          </a:xfrm>
        </p:spPr>
        <p:txBody>
          <a:bodyPr>
            <a:normAutofit fontScale="90000"/>
          </a:bodyPr>
          <a:lstStyle/>
          <a:p>
            <a:r>
              <a:rPr lang="en-US" dirty="0"/>
              <a:t>Standard Remote Learning School Expectations for Success</a:t>
            </a:r>
          </a:p>
        </p:txBody>
      </p:sp>
      <p:sp>
        <p:nvSpPr>
          <p:cNvPr id="3" name="Content Placeholder 2"/>
          <p:cNvSpPr>
            <a:spLocks noGrp="1"/>
          </p:cNvSpPr>
          <p:nvPr>
            <p:ph idx="1"/>
          </p:nvPr>
        </p:nvSpPr>
        <p:spPr>
          <a:xfrm>
            <a:off x="0" y="1857080"/>
            <a:ext cx="9144000" cy="4477731"/>
          </a:xfrm>
        </p:spPr>
        <p:txBody>
          <a:bodyPr>
            <a:noAutofit/>
          </a:bodyPr>
          <a:lstStyle/>
          <a:p>
            <a:pPr marL="342900" lvl="1" indent="0">
              <a:buNone/>
            </a:pPr>
            <a:endParaRPr lang="en-US" sz="2400" dirty="0"/>
          </a:p>
          <a:p>
            <a:pPr lvl="1"/>
            <a:endParaRPr lang="en-US" sz="2400" dirty="0"/>
          </a:p>
        </p:txBody>
      </p:sp>
      <p:graphicFrame>
        <p:nvGraphicFramePr>
          <p:cNvPr id="4" name="Table 4">
            <a:extLst>
              <a:ext uri="{FF2B5EF4-FFF2-40B4-BE49-F238E27FC236}">
                <a16:creationId xmlns:a16="http://schemas.microsoft.com/office/drawing/2014/main" id="{3DDAD0B6-3B4D-42FD-B915-38BECFFD4E45}"/>
              </a:ext>
            </a:extLst>
          </p:cNvPr>
          <p:cNvGraphicFramePr>
            <a:graphicFrameLocks noGrp="1"/>
          </p:cNvGraphicFramePr>
          <p:nvPr>
            <p:extLst>
              <p:ext uri="{D42A27DB-BD31-4B8C-83A1-F6EECF244321}">
                <p14:modId xmlns:p14="http://schemas.microsoft.com/office/powerpoint/2010/main" val="420823899"/>
              </p:ext>
            </p:extLst>
          </p:nvPr>
        </p:nvGraphicFramePr>
        <p:xfrm>
          <a:off x="103695" y="1545997"/>
          <a:ext cx="8870624" cy="5137606"/>
        </p:xfrm>
        <a:graphic>
          <a:graphicData uri="http://schemas.openxmlformats.org/drawingml/2006/table">
            <a:tbl>
              <a:tblPr firstRow="1" bandRow="1">
                <a:tableStyleId>{5C22544A-7EE6-4342-B048-85BDC9FD1C3A}</a:tableStyleId>
              </a:tblPr>
              <a:tblGrid>
                <a:gridCol w="4435312">
                  <a:extLst>
                    <a:ext uri="{9D8B030D-6E8A-4147-A177-3AD203B41FA5}">
                      <a16:colId xmlns:a16="http://schemas.microsoft.com/office/drawing/2014/main" val="2058316197"/>
                    </a:ext>
                  </a:extLst>
                </a:gridCol>
                <a:gridCol w="4435312">
                  <a:extLst>
                    <a:ext uri="{9D8B030D-6E8A-4147-A177-3AD203B41FA5}">
                      <a16:colId xmlns:a16="http://schemas.microsoft.com/office/drawing/2014/main" val="3877876898"/>
                    </a:ext>
                  </a:extLst>
                </a:gridCol>
              </a:tblGrid>
              <a:tr h="975538">
                <a:tc>
                  <a:txBody>
                    <a:bodyPr/>
                    <a:lstStyle/>
                    <a:p>
                      <a:r>
                        <a:rPr lang="en-US" sz="1800" dirty="0"/>
                        <a:t>Expectations</a:t>
                      </a:r>
                    </a:p>
                  </a:txBody>
                  <a:tcPr/>
                </a:tc>
                <a:tc>
                  <a:txBody>
                    <a:bodyPr/>
                    <a:lstStyle/>
                    <a:p>
                      <a:r>
                        <a:rPr lang="en-US" sz="1800" dirty="0"/>
                        <a:t>What does this look like? </a:t>
                      </a:r>
                    </a:p>
                  </a:txBody>
                  <a:tcPr/>
                </a:tc>
                <a:extLst>
                  <a:ext uri="{0D108BD9-81ED-4DB2-BD59-A6C34878D82A}">
                    <a16:rowId xmlns:a16="http://schemas.microsoft.com/office/drawing/2014/main" val="3319589024"/>
                  </a:ext>
                </a:extLst>
              </a:tr>
              <a:tr h="975538">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800" dirty="0"/>
                        <a:t>Student present and engaged</a:t>
                      </a:r>
                    </a:p>
                    <a:p>
                      <a:endParaRPr lang="en-US" sz="1800" dirty="0"/>
                    </a:p>
                  </a:txBody>
                  <a:tcPr/>
                </a:tc>
                <a:tc>
                  <a:txBody>
                    <a:bodyPr/>
                    <a:lstStyle/>
                    <a:p>
                      <a:pPr marL="285750" indent="-285750">
                        <a:buFontTx/>
                        <a:buChar char="-"/>
                      </a:pPr>
                      <a:r>
                        <a:rPr lang="en-US" sz="1800" dirty="0"/>
                        <a:t>Student attending both on-stage and off-stage time periods</a:t>
                      </a:r>
                    </a:p>
                    <a:p>
                      <a:pPr marL="285750" indent="-285750">
                        <a:buFontTx/>
                        <a:buChar char="-"/>
                      </a:pPr>
                      <a:r>
                        <a:rPr lang="en-US" sz="1800" dirty="0"/>
                        <a:t>Students answering questions during class</a:t>
                      </a:r>
                    </a:p>
                  </a:txBody>
                  <a:tcPr/>
                </a:tc>
                <a:extLst>
                  <a:ext uri="{0D108BD9-81ED-4DB2-BD59-A6C34878D82A}">
                    <a16:rowId xmlns:a16="http://schemas.microsoft.com/office/drawing/2014/main" val="2997121032"/>
                  </a:ext>
                </a:extLst>
              </a:tr>
              <a:tr h="975538">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800" dirty="0"/>
                        <a:t>Seek help when needed</a:t>
                      </a:r>
                    </a:p>
                    <a:p>
                      <a:endParaRPr lang="en-US" sz="1800" dirty="0"/>
                    </a:p>
                  </a:txBody>
                  <a:tcPr/>
                </a:tc>
                <a:tc>
                  <a:txBody>
                    <a:bodyPr/>
                    <a:lstStyle/>
                    <a:p>
                      <a:pPr marL="285750" indent="-285750">
                        <a:buFontTx/>
                        <a:buChar char="-"/>
                      </a:pPr>
                      <a:r>
                        <a:rPr lang="en-US" sz="1800" dirty="0"/>
                        <a:t>Students will message teachers in chat or via Schoology</a:t>
                      </a:r>
                    </a:p>
                    <a:p>
                      <a:pPr marL="285750" indent="-285750">
                        <a:buFontTx/>
                        <a:buChar char="-"/>
                      </a:pPr>
                      <a:r>
                        <a:rPr lang="en-US" sz="1800" dirty="0"/>
                        <a:t>Students will communicate in polite ways</a:t>
                      </a:r>
                    </a:p>
                  </a:txBody>
                  <a:tcPr/>
                </a:tc>
                <a:extLst>
                  <a:ext uri="{0D108BD9-81ED-4DB2-BD59-A6C34878D82A}">
                    <a16:rowId xmlns:a16="http://schemas.microsoft.com/office/drawing/2014/main" val="3116464642"/>
                  </a:ext>
                </a:extLst>
              </a:tr>
              <a:tr h="975538">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800" dirty="0"/>
                        <a:t>Demonstrate learning with completion of assignments</a:t>
                      </a:r>
                    </a:p>
                    <a:p>
                      <a:endParaRPr lang="en-US" sz="1800" dirty="0"/>
                    </a:p>
                  </a:txBody>
                  <a:tcPr/>
                </a:tc>
                <a:tc>
                  <a:txBody>
                    <a:bodyPr/>
                    <a:lstStyle/>
                    <a:p>
                      <a:r>
                        <a:rPr lang="en-US" sz="1800" dirty="0"/>
                        <a:t>-  Students will complete guided and independent assignments both during and after class.</a:t>
                      </a:r>
                    </a:p>
                  </a:txBody>
                  <a:tcPr/>
                </a:tc>
                <a:extLst>
                  <a:ext uri="{0D108BD9-81ED-4DB2-BD59-A6C34878D82A}">
                    <a16:rowId xmlns:a16="http://schemas.microsoft.com/office/drawing/2014/main" val="1593079342"/>
                  </a:ext>
                </a:extLst>
              </a:tr>
              <a:tr h="1235454">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800" dirty="0"/>
                        <a:t>Be patient with yourself and your teachers</a:t>
                      </a:r>
                    </a:p>
                    <a:p>
                      <a:endParaRPr lang="en-US" sz="1800" dirty="0"/>
                    </a:p>
                  </a:txBody>
                  <a:tcPr/>
                </a:tc>
                <a:tc>
                  <a:txBody>
                    <a:bodyPr/>
                    <a:lstStyle/>
                    <a:p>
                      <a:pPr marL="285750" indent="-285750">
                        <a:buFontTx/>
                        <a:buChar char="-"/>
                      </a:pPr>
                      <a:r>
                        <a:rPr lang="en-US" sz="1800" dirty="0"/>
                        <a:t>Students will allow for mistakes and push to improve</a:t>
                      </a:r>
                    </a:p>
                    <a:p>
                      <a:pPr marL="285750" indent="-285750">
                        <a:buFontTx/>
                        <a:buChar char="-"/>
                      </a:pPr>
                      <a:r>
                        <a:rPr lang="en-US" sz="1800" dirty="0"/>
                        <a:t>Students will focus on what they can control</a:t>
                      </a:r>
                    </a:p>
                  </a:txBody>
                  <a:tcPr/>
                </a:tc>
                <a:extLst>
                  <a:ext uri="{0D108BD9-81ED-4DB2-BD59-A6C34878D82A}">
                    <a16:rowId xmlns:a16="http://schemas.microsoft.com/office/drawing/2014/main" val="2436900985"/>
                  </a:ext>
                </a:extLst>
              </a:tr>
            </a:tbl>
          </a:graphicData>
        </a:graphic>
      </p:graphicFrame>
    </p:spTree>
    <p:extLst>
      <p:ext uri="{BB962C8B-B14F-4D97-AF65-F5344CB8AC3E}">
        <p14:creationId xmlns:p14="http://schemas.microsoft.com/office/powerpoint/2010/main" val="37346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33414" y="917971"/>
            <a:ext cx="6790834" cy="779318"/>
          </a:xfrm>
        </p:spPr>
        <p:txBody>
          <a:bodyPr>
            <a:normAutofit fontScale="90000"/>
          </a:bodyPr>
          <a:lstStyle/>
          <a:p>
            <a:r>
              <a:rPr lang="en-US" dirty="0"/>
              <a:t>Standard Remote Learning School Schedule</a:t>
            </a:r>
          </a:p>
        </p:txBody>
      </p:sp>
      <p:pic>
        <p:nvPicPr>
          <p:cNvPr id="9" name="Content Placeholder 8" descr="Table&#10;&#10;Description automatically generated">
            <a:extLst>
              <a:ext uri="{FF2B5EF4-FFF2-40B4-BE49-F238E27FC236}">
                <a16:creationId xmlns:a16="http://schemas.microsoft.com/office/drawing/2014/main" id="{C678D868-8993-4748-93BA-743FC658E54E}"/>
              </a:ext>
            </a:extLst>
          </p:cNvPr>
          <p:cNvPicPr>
            <a:picLocks noGrp="1" noChangeAspect="1"/>
          </p:cNvPicPr>
          <p:nvPr>
            <p:ph idx="1"/>
          </p:nvPr>
        </p:nvPicPr>
        <p:blipFill>
          <a:blip r:embed="rId3"/>
          <a:stretch>
            <a:fillRect/>
          </a:stretch>
        </p:blipFill>
        <p:spPr>
          <a:xfrm>
            <a:off x="893516" y="1697289"/>
            <a:ext cx="7356968" cy="4428874"/>
          </a:xfrm>
        </p:spPr>
      </p:pic>
    </p:spTree>
    <p:extLst>
      <p:ext uri="{BB962C8B-B14F-4D97-AF65-F5344CB8AC3E}">
        <p14:creationId xmlns:p14="http://schemas.microsoft.com/office/powerpoint/2010/main" val="407724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33414" y="917971"/>
            <a:ext cx="6790834" cy="779318"/>
          </a:xfrm>
        </p:spPr>
        <p:txBody>
          <a:bodyPr>
            <a:normAutofit fontScale="90000"/>
          </a:bodyPr>
          <a:lstStyle/>
          <a:p>
            <a:r>
              <a:rPr lang="en-US" dirty="0"/>
              <a:t>Standard Remote Learning School Schedule</a:t>
            </a:r>
          </a:p>
        </p:txBody>
      </p:sp>
      <p:pic>
        <p:nvPicPr>
          <p:cNvPr id="7" name="Content Placeholder 6" descr="Table&#10;&#10;Description automatically generated">
            <a:extLst>
              <a:ext uri="{FF2B5EF4-FFF2-40B4-BE49-F238E27FC236}">
                <a16:creationId xmlns:a16="http://schemas.microsoft.com/office/drawing/2014/main" id="{1ACD8E43-1706-4B0A-A5A1-27EE2DF4ABE1}"/>
              </a:ext>
            </a:extLst>
          </p:cNvPr>
          <p:cNvPicPr>
            <a:picLocks noGrp="1" noChangeAspect="1"/>
          </p:cNvPicPr>
          <p:nvPr>
            <p:ph idx="1"/>
          </p:nvPr>
        </p:nvPicPr>
        <p:blipFill>
          <a:blip r:embed="rId3"/>
          <a:stretch>
            <a:fillRect/>
          </a:stretch>
        </p:blipFill>
        <p:spPr>
          <a:xfrm>
            <a:off x="457200" y="2050309"/>
            <a:ext cx="8229600" cy="3625745"/>
          </a:xfrm>
        </p:spPr>
      </p:pic>
    </p:spTree>
    <p:extLst>
      <p:ext uri="{BB962C8B-B14F-4D97-AF65-F5344CB8AC3E}">
        <p14:creationId xmlns:p14="http://schemas.microsoft.com/office/powerpoint/2010/main" val="3213391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33414" y="917971"/>
            <a:ext cx="6790834" cy="779318"/>
          </a:xfrm>
        </p:spPr>
        <p:txBody>
          <a:bodyPr>
            <a:normAutofit fontScale="90000"/>
          </a:bodyPr>
          <a:lstStyle/>
          <a:p>
            <a:r>
              <a:rPr lang="en-US" dirty="0"/>
              <a:t>Standard Remote Learning School Schedule</a:t>
            </a:r>
          </a:p>
        </p:txBody>
      </p:sp>
      <p:pic>
        <p:nvPicPr>
          <p:cNvPr id="5" name="Content Placeholder 4">
            <a:extLst>
              <a:ext uri="{FF2B5EF4-FFF2-40B4-BE49-F238E27FC236}">
                <a16:creationId xmlns:a16="http://schemas.microsoft.com/office/drawing/2014/main" id="{13998BE2-ECC0-4748-A83F-A4EF69C4BC40}"/>
              </a:ext>
            </a:extLst>
          </p:cNvPr>
          <p:cNvPicPr>
            <a:picLocks noGrp="1" noChangeAspect="1"/>
          </p:cNvPicPr>
          <p:nvPr>
            <p:ph idx="1"/>
          </p:nvPr>
        </p:nvPicPr>
        <p:blipFill>
          <a:blip r:embed="rId3"/>
          <a:stretch>
            <a:fillRect/>
          </a:stretch>
        </p:blipFill>
        <p:spPr>
          <a:xfrm>
            <a:off x="565150" y="1866507"/>
            <a:ext cx="8183563" cy="4458879"/>
          </a:xfrm>
        </p:spPr>
      </p:pic>
    </p:spTree>
    <p:extLst>
      <p:ext uri="{BB962C8B-B14F-4D97-AF65-F5344CB8AC3E}">
        <p14:creationId xmlns:p14="http://schemas.microsoft.com/office/powerpoint/2010/main" val="3093294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24440"/>
            <a:ext cx="8229600" cy="1143000"/>
          </a:xfrm>
        </p:spPr>
        <p:txBody>
          <a:bodyPr>
            <a:normAutofit fontScale="90000"/>
          </a:bodyPr>
          <a:lstStyle/>
          <a:p>
            <a:r>
              <a:rPr lang="en-US" dirty="0"/>
              <a:t>Supporting your scholar’s remote learning</a:t>
            </a:r>
          </a:p>
        </p:txBody>
      </p:sp>
      <p:sp>
        <p:nvSpPr>
          <p:cNvPr id="3" name="Content Placeholder 2"/>
          <p:cNvSpPr>
            <a:spLocks noGrp="1"/>
          </p:cNvSpPr>
          <p:nvPr>
            <p:ph idx="1"/>
          </p:nvPr>
        </p:nvSpPr>
        <p:spPr>
          <a:xfrm>
            <a:off x="532614" y="1924000"/>
            <a:ext cx="8229600" cy="3656668"/>
          </a:xfrm>
        </p:spPr>
        <p:txBody>
          <a:bodyPr vert="horz" lIns="91440" tIns="45720" rIns="91440" bIns="45720" rtlCol="0" anchor="t">
            <a:normAutofit fontScale="62500" lnSpcReduction="20000"/>
          </a:bodyPr>
          <a:lstStyle/>
          <a:p>
            <a:r>
              <a:rPr lang="en-US" dirty="0"/>
              <a:t>Get back into the routine of school, i.e. making bed, grooming, dressing for school, etc. </a:t>
            </a:r>
          </a:p>
          <a:p>
            <a:r>
              <a:rPr lang="en-US" dirty="0"/>
              <a:t>Scholars should wear school appropriate clothing during remote learning.</a:t>
            </a:r>
          </a:p>
          <a:p>
            <a:r>
              <a:rPr lang="en-US" dirty="0"/>
              <a:t>Create a schedule with your child and make a commitment to stick with it.</a:t>
            </a:r>
          </a:p>
          <a:p>
            <a:r>
              <a:rPr lang="en-US" dirty="0"/>
              <a:t>Structure and routine can greatly help your child from falling behind with assignments. </a:t>
            </a:r>
          </a:p>
          <a:p>
            <a:r>
              <a:rPr lang="en-US" dirty="0"/>
              <a:t>Discuss your family’s schedule and identify the best times for learning and instruction, as well as family-oriented physical activity, such as walks outside. </a:t>
            </a:r>
          </a:p>
          <a:p>
            <a:r>
              <a:rPr lang="en-US" dirty="0"/>
              <a:t>A family calendar or other visuals could be useful for keeping track of deadlines and assignments.</a:t>
            </a:r>
          </a:p>
        </p:txBody>
      </p:sp>
    </p:spTree>
    <p:extLst>
      <p:ext uri="{BB962C8B-B14F-4D97-AF65-F5344CB8AC3E}">
        <p14:creationId xmlns:p14="http://schemas.microsoft.com/office/powerpoint/2010/main" val="3265706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24440"/>
            <a:ext cx="8229600" cy="699007"/>
          </a:xfrm>
        </p:spPr>
        <p:txBody>
          <a:bodyPr>
            <a:normAutofit fontScale="90000"/>
          </a:bodyPr>
          <a:lstStyle/>
          <a:p>
            <a:r>
              <a:rPr lang="en-US" dirty="0"/>
              <a:t>Daily schedule</a:t>
            </a:r>
          </a:p>
        </p:txBody>
      </p:sp>
      <p:graphicFrame>
        <p:nvGraphicFramePr>
          <p:cNvPr id="4" name="Table 4">
            <a:extLst>
              <a:ext uri="{FF2B5EF4-FFF2-40B4-BE49-F238E27FC236}">
                <a16:creationId xmlns:a16="http://schemas.microsoft.com/office/drawing/2014/main" id="{DE6433AA-0CBE-47AA-B738-6A8939C05E46}"/>
              </a:ext>
            </a:extLst>
          </p:cNvPr>
          <p:cNvGraphicFramePr>
            <a:graphicFrameLocks noGrp="1"/>
          </p:cNvGraphicFramePr>
          <p:nvPr>
            <p:ph idx="1"/>
            <p:extLst>
              <p:ext uri="{D42A27DB-BD31-4B8C-83A1-F6EECF244321}">
                <p14:modId xmlns:p14="http://schemas.microsoft.com/office/powerpoint/2010/main" val="5400079"/>
              </p:ext>
            </p:extLst>
          </p:nvPr>
        </p:nvGraphicFramePr>
        <p:xfrm>
          <a:off x="457200" y="1423447"/>
          <a:ext cx="8229600" cy="5004897"/>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603600366"/>
                    </a:ext>
                  </a:extLst>
                </a:gridCol>
                <a:gridCol w="4114800">
                  <a:extLst>
                    <a:ext uri="{9D8B030D-6E8A-4147-A177-3AD203B41FA5}">
                      <a16:colId xmlns:a16="http://schemas.microsoft.com/office/drawing/2014/main" val="2642082467"/>
                    </a:ext>
                  </a:extLst>
                </a:gridCol>
              </a:tblGrid>
              <a:tr h="448137">
                <a:tc>
                  <a:txBody>
                    <a:bodyPr/>
                    <a:lstStyle/>
                    <a:p>
                      <a:r>
                        <a:rPr lang="en-US" dirty="0"/>
                        <a:t>Example K-8 family schedule</a:t>
                      </a:r>
                    </a:p>
                  </a:txBody>
                  <a:tcPr/>
                </a:tc>
                <a:tc>
                  <a:txBody>
                    <a:bodyPr/>
                    <a:lstStyle/>
                    <a:p>
                      <a:r>
                        <a:rPr lang="en-US" dirty="0"/>
                        <a:t>Example 9-12 family schedule</a:t>
                      </a:r>
                    </a:p>
                  </a:txBody>
                  <a:tcPr/>
                </a:tc>
                <a:extLst>
                  <a:ext uri="{0D108BD9-81ED-4DB2-BD59-A6C34878D82A}">
                    <a16:rowId xmlns:a16="http://schemas.microsoft.com/office/drawing/2014/main" val="3818467936"/>
                  </a:ext>
                </a:extLst>
              </a:tr>
              <a:tr h="4170064">
                <a:tc>
                  <a:txBody>
                    <a:bodyPr/>
                    <a:lstStyle/>
                    <a:p>
                      <a:r>
                        <a:rPr lang="en-US" sz="1100" dirty="0"/>
                        <a:t>7:00-8:00 am </a:t>
                      </a:r>
                    </a:p>
                    <a:p>
                      <a:r>
                        <a:rPr lang="en-US" sz="1100" dirty="0"/>
                        <a:t>  -eat breakfast</a:t>
                      </a:r>
                    </a:p>
                    <a:p>
                      <a:r>
                        <a:rPr lang="en-US" sz="1100" dirty="0"/>
                        <a:t>  -ensure computer is charged or plugged in</a:t>
                      </a:r>
                    </a:p>
                    <a:p>
                      <a:r>
                        <a:rPr lang="en-US" sz="1100" dirty="0"/>
                        <a:t>  - setup materials in remote learning space</a:t>
                      </a:r>
                    </a:p>
                    <a:p>
                      <a:endParaRPr lang="en-US" sz="1100" dirty="0"/>
                    </a:p>
                    <a:p>
                      <a:r>
                        <a:rPr lang="en-US" sz="1100" dirty="0"/>
                        <a:t>8:00- 11:20 am</a:t>
                      </a:r>
                    </a:p>
                    <a:p>
                      <a:r>
                        <a:rPr lang="en-US" sz="1100" dirty="0"/>
                        <a:t>  -Participant in on-stage classes</a:t>
                      </a:r>
                    </a:p>
                    <a:p>
                      <a:r>
                        <a:rPr lang="en-US" sz="1100" dirty="0"/>
                        <a:t>  -Complete work in off-stage time</a:t>
                      </a:r>
                    </a:p>
                    <a:p>
                      <a:r>
                        <a:rPr lang="en-US" sz="1100" dirty="0"/>
                        <a:t>  -Ask teacher's question</a:t>
                      </a:r>
                    </a:p>
                    <a:p>
                      <a:endParaRPr lang="en-US" sz="1100" dirty="0"/>
                    </a:p>
                    <a:p>
                      <a:r>
                        <a:rPr lang="en-US" sz="1100" dirty="0"/>
                        <a:t>11:20 – 12:00 am</a:t>
                      </a:r>
                    </a:p>
                    <a:p>
                      <a:r>
                        <a:rPr lang="en-US" sz="1100" dirty="0"/>
                        <a:t> - eat lunch</a:t>
                      </a:r>
                    </a:p>
                    <a:p>
                      <a:r>
                        <a:rPr lang="en-US" sz="1100" dirty="0"/>
                        <a:t> - take mental break</a:t>
                      </a:r>
                    </a:p>
                    <a:p>
                      <a:r>
                        <a:rPr lang="en-US" sz="1100" dirty="0"/>
                        <a:t> -  check on siblings</a:t>
                      </a:r>
                    </a:p>
                    <a:p>
                      <a:endParaRPr lang="en-US" sz="1100" dirty="0"/>
                    </a:p>
                    <a:p>
                      <a:r>
                        <a:rPr lang="en-US" sz="1100" dirty="0"/>
                        <a:t>12:00 – 2:30</a:t>
                      </a:r>
                    </a:p>
                    <a:p>
                      <a:r>
                        <a:rPr lang="en-US" sz="1100" dirty="0"/>
                        <a:t> -Participant in on-stage classes</a:t>
                      </a:r>
                    </a:p>
                    <a:p>
                      <a:r>
                        <a:rPr lang="en-US" sz="1100" dirty="0"/>
                        <a:t>  -Complete work in off-stage time</a:t>
                      </a:r>
                    </a:p>
                    <a:p>
                      <a:r>
                        <a:rPr lang="en-US" sz="1100" dirty="0"/>
                        <a:t>  -Ask teacher's question</a:t>
                      </a:r>
                    </a:p>
                    <a:p>
                      <a:r>
                        <a:rPr lang="en-US" sz="1100" dirty="0"/>
                        <a:t>  -  Reflect on day</a:t>
                      </a:r>
                    </a:p>
                    <a:p>
                      <a:endParaRPr lang="en-US" sz="1100" dirty="0"/>
                    </a:p>
                    <a:p>
                      <a:r>
                        <a:rPr lang="en-US" sz="1100" dirty="0"/>
                        <a:t>After-school</a:t>
                      </a:r>
                    </a:p>
                    <a:p>
                      <a:r>
                        <a:rPr lang="en-US" sz="1100" dirty="0"/>
                        <a:t> -Check daily activity</a:t>
                      </a:r>
                    </a:p>
                    <a:p>
                      <a:r>
                        <a:rPr lang="en-US" sz="1100" dirty="0"/>
                        <a:t>  - prepare meals for next day</a:t>
                      </a:r>
                    </a:p>
                    <a:p>
                      <a:r>
                        <a:rPr lang="en-US" sz="1100" dirty="0"/>
                        <a:t>  -  prepare school materials and laptop for next day</a:t>
                      </a:r>
                    </a:p>
                  </a:txBody>
                  <a:tcPr/>
                </a:tc>
                <a:tc>
                  <a:txBody>
                    <a:bodyPr/>
                    <a:lstStyle/>
                    <a:p>
                      <a:r>
                        <a:rPr lang="en-US" sz="1100" dirty="0"/>
                        <a:t>7:00-8:00 am </a:t>
                      </a:r>
                    </a:p>
                    <a:p>
                      <a:r>
                        <a:rPr lang="en-US" sz="1100" dirty="0"/>
                        <a:t>  -eat breakfast</a:t>
                      </a:r>
                    </a:p>
                    <a:p>
                      <a:r>
                        <a:rPr lang="en-US" sz="1100" dirty="0"/>
                        <a:t>  -ensure computer is charged or plugged in</a:t>
                      </a:r>
                    </a:p>
                    <a:p>
                      <a:r>
                        <a:rPr lang="en-US" sz="1100" dirty="0"/>
                        <a:t>  - setup materials in remote learning space</a:t>
                      </a:r>
                    </a:p>
                    <a:p>
                      <a:endParaRPr lang="en-US" sz="1100" dirty="0"/>
                    </a:p>
                    <a:p>
                      <a:r>
                        <a:rPr lang="en-US" sz="1100" dirty="0"/>
                        <a:t>8:00- 10:50 am</a:t>
                      </a:r>
                    </a:p>
                    <a:p>
                      <a:r>
                        <a:rPr lang="en-US" sz="1100" dirty="0"/>
                        <a:t>  -Participant in on-stage classes</a:t>
                      </a:r>
                    </a:p>
                    <a:p>
                      <a:r>
                        <a:rPr lang="en-US" sz="1100" dirty="0"/>
                        <a:t>  -Complete work in off-stage time</a:t>
                      </a:r>
                    </a:p>
                    <a:p>
                      <a:r>
                        <a:rPr lang="en-US" sz="1100" dirty="0"/>
                        <a:t>  -Ask teacher's question</a:t>
                      </a:r>
                    </a:p>
                    <a:p>
                      <a:endParaRPr lang="en-US" sz="1100" dirty="0"/>
                    </a:p>
                    <a:p>
                      <a:r>
                        <a:rPr lang="en-US" sz="1100" dirty="0"/>
                        <a:t>10:50 – 11:30 am</a:t>
                      </a:r>
                    </a:p>
                    <a:p>
                      <a:r>
                        <a:rPr lang="en-US" sz="1100" dirty="0"/>
                        <a:t> - eat lunch</a:t>
                      </a:r>
                    </a:p>
                    <a:p>
                      <a:r>
                        <a:rPr lang="en-US" sz="1100" dirty="0"/>
                        <a:t> - take mental break</a:t>
                      </a:r>
                    </a:p>
                    <a:p>
                      <a:r>
                        <a:rPr lang="en-US" sz="1100" dirty="0"/>
                        <a:t> -  check on siblings</a:t>
                      </a:r>
                    </a:p>
                    <a:p>
                      <a:endParaRPr lang="en-US" sz="1100" dirty="0"/>
                    </a:p>
                    <a:p>
                      <a:r>
                        <a:rPr lang="en-US" sz="1100" dirty="0"/>
                        <a:t>11:30 – 2:30</a:t>
                      </a:r>
                    </a:p>
                    <a:p>
                      <a:r>
                        <a:rPr lang="en-US" sz="1100" dirty="0"/>
                        <a:t> -Participant in on-stage classes</a:t>
                      </a:r>
                    </a:p>
                    <a:p>
                      <a:r>
                        <a:rPr lang="en-US" sz="1100" dirty="0"/>
                        <a:t>  -Complete work in off-stage time</a:t>
                      </a:r>
                    </a:p>
                    <a:p>
                      <a:r>
                        <a:rPr lang="en-US" sz="1100" dirty="0"/>
                        <a:t>  -Ask teacher's question</a:t>
                      </a:r>
                    </a:p>
                    <a:p>
                      <a:r>
                        <a:rPr lang="en-US" sz="1100" dirty="0"/>
                        <a:t>  -  Reflect on day</a:t>
                      </a:r>
                    </a:p>
                    <a:p>
                      <a:endParaRPr lang="en-US" sz="1100" dirty="0"/>
                    </a:p>
                    <a:p>
                      <a:r>
                        <a:rPr lang="en-US" sz="1100" dirty="0"/>
                        <a:t>After-school</a:t>
                      </a:r>
                    </a:p>
                    <a:p>
                      <a:r>
                        <a:rPr lang="en-US" sz="1100" dirty="0"/>
                        <a:t> -Check daily activity</a:t>
                      </a:r>
                    </a:p>
                    <a:p>
                      <a:r>
                        <a:rPr lang="en-US" sz="1100" dirty="0"/>
                        <a:t>  - prepare meals for next day</a:t>
                      </a:r>
                    </a:p>
                    <a:p>
                      <a:r>
                        <a:rPr lang="en-US" sz="1100" dirty="0"/>
                        <a:t>  -  prepare school materials and laptop for next day</a:t>
                      </a:r>
                    </a:p>
                    <a:p>
                      <a:endParaRPr lang="en-US" dirty="0"/>
                    </a:p>
                  </a:txBody>
                  <a:tcPr/>
                </a:tc>
                <a:extLst>
                  <a:ext uri="{0D108BD9-81ED-4DB2-BD59-A6C34878D82A}">
                    <a16:rowId xmlns:a16="http://schemas.microsoft.com/office/drawing/2014/main" val="3820636115"/>
                  </a:ext>
                </a:extLst>
              </a:tr>
            </a:tbl>
          </a:graphicData>
        </a:graphic>
      </p:graphicFrame>
    </p:spTree>
    <p:extLst>
      <p:ext uri="{BB962C8B-B14F-4D97-AF65-F5344CB8AC3E}">
        <p14:creationId xmlns:p14="http://schemas.microsoft.com/office/powerpoint/2010/main" val="2640735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346052"/>
          </a:xfrm>
        </p:spPr>
        <p:txBody>
          <a:bodyPr>
            <a:normAutofit/>
          </a:bodyPr>
          <a:lstStyle/>
          <a:p>
            <a:r>
              <a:rPr lang="en-US" dirty="0"/>
              <a:t>CMSD Vision</a:t>
            </a:r>
          </a:p>
        </p:txBody>
      </p:sp>
      <p:sp>
        <p:nvSpPr>
          <p:cNvPr id="3" name="Content Placeholder 2"/>
          <p:cNvSpPr>
            <a:spLocks noGrp="1"/>
          </p:cNvSpPr>
          <p:nvPr>
            <p:ph idx="1"/>
          </p:nvPr>
        </p:nvSpPr>
        <p:spPr>
          <a:xfrm>
            <a:off x="457200" y="2164760"/>
            <a:ext cx="8229600" cy="3874532"/>
          </a:xfrm>
        </p:spPr>
        <p:txBody>
          <a:bodyPr>
            <a:normAutofit fontScale="85000" lnSpcReduction="20000"/>
          </a:bodyPr>
          <a:lstStyle/>
          <a:p>
            <a:pPr marL="0" indent="0">
              <a:buNone/>
            </a:pPr>
            <a:endParaRPr lang="en-US" dirty="0"/>
          </a:p>
          <a:p>
            <a:pPr marL="0" indent="0" algn="ctr">
              <a:buNone/>
            </a:pPr>
            <a:r>
              <a:rPr lang="en-US" b="0" i="1" dirty="0">
                <a:solidFill>
                  <a:srgbClr val="212529"/>
                </a:solidFill>
                <a:effectLst/>
                <a:latin typeface="-apple-system"/>
              </a:rPr>
              <a:t>In our pursuit of a more fair, just and good system of education, we want each of our learners, both each of our scholars and each of their educators, to be individually and collectively presented with academically/intellectually complex tasks that are worthy of their productive struggle and allow them authentic opportunities to demonstrate their work and their learning of academic content and transferable skills in a joyful and adventurous environment.</a:t>
            </a:r>
            <a:endParaRPr lang="en-US" dirty="0"/>
          </a:p>
        </p:txBody>
      </p:sp>
    </p:spTree>
    <p:extLst>
      <p:ext uri="{BB962C8B-B14F-4D97-AF65-F5344CB8AC3E}">
        <p14:creationId xmlns:p14="http://schemas.microsoft.com/office/powerpoint/2010/main" val="1201419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27124"/>
            <a:ext cx="8229600" cy="1143000"/>
          </a:xfrm>
        </p:spPr>
        <p:txBody>
          <a:bodyPr>
            <a:normAutofit fontScale="90000"/>
          </a:bodyPr>
          <a:lstStyle/>
          <a:p>
            <a:r>
              <a:rPr lang="en-US" dirty="0"/>
              <a:t>Supporting your scholar’s remote learning at home</a:t>
            </a:r>
          </a:p>
        </p:txBody>
      </p:sp>
      <p:sp>
        <p:nvSpPr>
          <p:cNvPr id="3" name="Content Placeholder 2"/>
          <p:cNvSpPr>
            <a:spLocks noGrp="1"/>
          </p:cNvSpPr>
          <p:nvPr>
            <p:ph idx="1"/>
          </p:nvPr>
        </p:nvSpPr>
        <p:spPr>
          <a:xfrm>
            <a:off x="608029" y="1996126"/>
            <a:ext cx="8229600" cy="4093589"/>
          </a:xfrm>
        </p:spPr>
        <p:txBody>
          <a:bodyPr vert="horz" lIns="91440" tIns="45720" rIns="91440" bIns="45720" rtlCol="0" anchor="t">
            <a:normAutofit/>
          </a:bodyPr>
          <a:lstStyle/>
          <a:p>
            <a:r>
              <a:rPr lang="en-US" dirty="0"/>
              <a:t>Find a space in your home that’s free of distractions, noise, and clutter for learning and doing homework. </a:t>
            </a:r>
          </a:p>
          <a:p>
            <a:r>
              <a:rPr lang="en-US" dirty="0"/>
              <a:t>This could be a quiet, well-lit place in your dining room or living room or a corner of your home that could fit a small table, if available.</a:t>
            </a:r>
          </a:p>
        </p:txBody>
      </p:sp>
    </p:spTree>
    <p:extLst>
      <p:ext uri="{BB962C8B-B14F-4D97-AF65-F5344CB8AC3E}">
        <p14:creationId xmlns:p14="http://schemas.microsoft.com/office/powerpoint/2010/main" val="766557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8430"/>
            <a:ext cx="8229600" cy="1143000"/>
          </a:xfrm>
        </p:spPr>
        <p:txBody>
          <a:bodyPr>
            <a:normAutofit fontScale="90000"/>
          </a:bodyPr>
          <a:lstStyle/>
          <a:p>
            <a:r>
              <a:rPr lang="en-US" dirty="0"/>
              <a:t>Supporting your scholar’s social emotional wellness </a:t>
            </a:r>
          </a:p>
        </p:txBody>
      </p:sp>
      <p:sp>
        <p:nvSpPr>
          <p:cNvPr id="3" name="Content Placeholder 2"/>
          <p:cNvSpPr>
            <a:spLocks noGrp="1"/>
          </p:cNvSpPr>
          <p:nvPr>
            <p:ph idx="1"/>
          </p:nvPr>
        </p:nvSpPr>
        <p:spPr>
          <a:xfrm>
            <a:off x="457200" y="2018710"/>
            <a:ext cx="8229600" cy="4077584"/>
          </a:xfrm>
        </p:spPr>
        <p:txBody>
          <a:bodyPr>
            <a:normAutofit/>
          </a:bodyPr>
          <a:lstStyle/>
          <a:p>
            <a:r>
              <a:rPr lang="en-US" sz="2400" dirty="0"/>
              <a:t>Watch for behavior changes in your child (e.g., excessive crying or irritation, excessive worry or sadness, unhealthy eating or sleeping habits, difficulty concentrating), which may be signs of your child struggling with stress and anxiety.</a:t>
            </a:r>
          </a:p>
          <a:p>
            <a:r>
              <a:rPr lang="en-US" sz="2400" dirty="0"/>
              <a:t>Ask how your child is feeling and communicate that what they may be feeling is normal.</a:t>
            </a:r>
          </a:p>
          <a:p>
            <a:r>
              <a:rPr lang="en-US" sz="2400" dirty="0"/>
              <a:t>Identify opportunities for your child to be physically active during virtual/at-home learning.</a:t>
            </a:r>
          </a:p>
          <a:p>
            <a:r>
              <a:rPr lang="en-US" sz="2400" dirty="0"/>
              <a:t>Reach out to school staff for support.</a:t>
            </a:r>
          </a:p>
          <a:p>
            <a:endParaRPr lang="en-US" dirty="0"/>
          </a:p>
        </p:txBody>
      </p:sp>
    </p:spTree>
    <p:extLst>
      <p:ext uri="{BB962C8B-B14F-4D97-AF65-F5344CB8AC3E}">
        <p14:creationId xmlns:p14="http://schemas.microsoft.com/office/powerpoint/2010/main" val="2850262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n-US" dirty="0"/>
              <a:t>Questions and Answers</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r>
              <a:rPr lang="en-US" dirty="0"/>
              <a:t>Please place your questions or comments in the chat.</a:t>
            </a:r>
          </a:p>
          <a:p>
            <a:pPr marL="0" indent="0">
              <a:buNone/>
            </a:pPr>
            <a:r>
              <a:rPr lang="en-US" dirty="0"/>
              <a:t>If you are participating by phone, please email your questions or comments to </a:t>
            </a:r>
            <a:r>
              <a:rPr lang="en-US" dirty="0">
                <a:solidFill>
                  <a:srgbClr val="FF0000"/>
                </a:solidFill>
              </a:rPr>
              <a:t>joseph.Ciesielski@clevelandmetroschools.org</a:t>
            </a:r>
          </a:p>
          <a:p>
            <a:pPr marL="0" indent="0">
              <a:buNone/>
            </a:pPr>
            <a:r>
              <a:rPr lang="en-US" dirty="0"/>
              <a:t>	</a:t>
            </a:r>
          </a:p>
        </p:txBody>
      </p:sp>
    </p:spTree>
    <p:extLst>
      <p:ext uri="{BB962C8B-B14F-4D97-AF65-F5344CB8AC3E}">
        <p14:creationId xmlns:p14="http://schemas.microsoft.com/office/powerpoint/2010/main" val="4258082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n-US" dirty="0"/>
              <a:t>Closing Comments</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33088024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425506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2043685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46988"/>
            <a:ext cx="8229600" cy="1143000"/>
          </a:xfrm>
        </p:spPr>
        <p:txBody>
          <a:bodyPr>
            <a:normAutofit/>
          </a:bodyPr>
          <a:lstStyle/>
          <a:p>
            <a:r>
              <a:rPr lang="en-US" dirty="0"/>
              <a:t>Welcome</a:t>
            </a:r>
          </a:p>
        </p:txBody>
      </p:sp>
      <p:sp>
        <p:nvSpPr>
          <p:cNvPr id="3" name="Content Placeholder 2"/>
          <p:cNvSpPr>
            <a:spLocks noGrp="1"/>
          </p:cNvSpPr>
          <p:nvPr>
            <p:ph idx="1"/>
          </p:nvPr>
        </p:nvSpPr>
        <p:spPr>
          <a:xfrm>
            <a:off x="457200" y="1989988"/>
            <a:ext cx="8229600" cy="4335398"/>
          </a:xfrm>
        </p:spPr>
        <p:txBody>
          <a:bodyPr>
            <a:normAutofit fontScale="92500" lnSpcReduction="20000"/>
          </a:bodyPr>
          <a:lstStyle/>
          <a:p>
            <a:r>
              <a:rPr lang="en-US" sz="3100" dirty="0"/>
              <a:t>Please mute your microphones.</a:t>
            </a:r>
          </a:p>
          <a:p>
            <a:r>
              <a:rPr lang="en-US" sz="3100" dirty="0"/>
              <a:t>The meeting is being recorded for families who cannot attend, and a copy of this recording will be placed on our website.</a:t>
            </a:r>
          </a:p>
          <a:p>
            <a:r>
              <a:rPr lang="en-US" sz="3100" dirty="0"/>
              <a:t>If you have questions during the presentation, please place them in the chat. </a:t>
            </a:r>
          </a:p>
          <a:p>
            <a:r>
              <a:rPr lang="en-US" sz="3100" dirty="0"/>
              <a:t>We will have a question/answer session at the end of the presentation.</a:t>
            </a:r>
          </a:p>
          <a:p>
            <a:r>
              <a:rPr lang="en-US" sz="3100" dirty="0"/>
              <a:t>If you are calling in, please email </a:t>
            </a:r>
            <a:r>
              <a:rPr lang="en-US" sz="3100" i="1" dirty="0">
                <a:solidFill>
                  <a:srgbClr val="FF0000"/>
                </a:solidFill>
              </a:rPr>
              <a:t>joseph.Ciesielski@clevelandmetroschools.org</a:t>
            </a:r>
            <a:r>
              <a:rPr lang="en-US" sz="3100" dirty="0"/>
              <a:t>, and we will respond within 48 hours.</a:t>
            </a:r>
          </a:p>
          <a:p>
            <a:pPr marL="0" indent="0">
              <a:buNone/>
            </a:pP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n-US" dirty="0">
                <a:cs typeface="Calibri"/>
              </a:rPr>
              <a:t>Our Priorities</a:t>
            </a:r>
            <a:endParaRPr lang="en-US" dirty="0"/>
          </a:p>
        </p:txBody>
      </p:sp>
      <p:sp>
        <p:nvSpPr>
          <p:cNvPr id="3" name="Content Placeholder 2"/>
          <p:cNvSpPr>
            <a:spLocks noGrp="1"/>
          </p:cNvSpPr>
          <p:nvPr>
            <p:ph idx="1"/>
          </p:nvPr>
        </p:nvSpPr>
        <p:spPr>
          <a:xfrm>
            <a:off x="457200" y="2164760"/>
            <a:ext cx="8229600" cy="3874532"/>
          </a:xfrm>
        </p:spPr>
        <p:txBody>
          <a:bodyPr vert="horz" lIns="91440" tIns="45720" rIns="91440" bIns="45720" rtlCol="0" anchor="t">
            <a:normAutofit/>
          </a:bodyPr>
          <a:lstStyle/>
          <a:p>
            <a:pPr marL="0" indent="0">
              <a:buNone/>
            </a:pPr>
            <a:endParaRPr lang="en-US" dirty="0"/>
          </a:p>
          <a:p>
            <a:pPr marL="0" indent="0">
              <a:buNone/>
            </a:pPr>
            <a:endParaRPr lang="en-US" dirty="0"/>
          </a:p>
        </p:txBody>
      </p:sp>
      <p:sp>
        <p:nvSpPr>
          <p:cNvPr id="5" name="TextBox 4">
            <a:extLst>
              <a:ext uri="{FF2B5EF4-FFF2-40B4-BE49-F238E27FC236}">
                <a16:creationId xmlns:a16="http://schemas.microsoft.com/office/drawing/2014/main" id="{5678BDEB-92B8-47F0-BBA7-F0A8395980BA}"/>
              </a:ext>
            </a:extLst>
          </p:cNvPr>
          <p:cNvSpPr txBox="1"/>
          <p:nvPr/>
        </p:nvSpPr>
        <p:spPr>
          <a:xfrm>
            <a:off x="668797" y="1811797"/>
            <a:ext cx="7702497" cy="437042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dirty="0">
                <a:solidFill>
                  <a:srgbClr val="000000"/>
                </a:solidFill>
                <a:latin typeface="Calibri"/>
                <a:cs typeface="Calibri"/>
              </a:rPr>
              <a:t>Maintaining</a:t>
            </a:r>
            <a:r>
              <a:rPr lang="en-US" sz="2000" dirty="0">
                <a:ea typeface="+mn-lt"/>
                <a:cs typeface="+mn-lt"/>
              </a:rPr>
              <a:t> the health, safety, and well-being of our scholars and staff</a:t>
            </a:r>
            <a:endParaRPr lang="en-US" sz="2000" dirty="0">
              <a:cs typeface="Calibri"/>
            </a:endParaRPr>
          </a:p>
          <a:p>
            <a:pPr marL="285750" indent="-285750">
              <a:buFont typeface="Arial"/>
              <a:buChar char="•"/>
            </a:pPr>
            <a:r>
              <a:rPr lang="en-US" sz="2000" dirty="0">
                <a:ea typeface="+mn-lt"/>
                <a:cs typeface="+mn-lt"/>
              </a:rPr>
              <a:t>Exemplify excellence in learning and teaching, filled with joy and aligned to a coherent, unified core curriculum</a:t>
            </a:r>
            <a:endParaRPr lang="en-US" sz="2000" dirty="0">
              <a:cs typeface="Calibri"/>
            </a:endParaRPr>
          </a:p>
          <a:p>
            <a:pPr marL="285750" indent="-285750">
              <a:buFont typeface="Arial"/>
              <a:buChar char="•"/>
            </a:pPr>
            <a:r>
              <a:rPr lang="en-US" sz="2000" b="1" dirty="0">
                <a:ea typeface="+mn-lt"/>
                <a:cs typeface="+mn-lt"/>
              </a:rPr>
              <a:t>Supporting our scholars, staff, and families as they adapt to new methods and rhythms of learning and teaching</a:t>
            </a:r>
            <a:endParaRPr lang="en-US" sz="2000" b="1" dirty="0">
              <a:cs typeface="Calibri"/>
            </a:endParaRPr>
          </a:p>
          <a:p>
            <a:pPr marL="285750" indent="-285750">
              <a:buFont typeface="Arial"/>
              <a:buChar char="•"/>
            </a:pPr>
            <a:r>
              <a:rPr lang="en-US" sz="2000" dirty="0">
                <a:ea typeface="+mn-lt"/>
                <a:cs typeface="+mn-lt"/>
              </a:rPr>
              <a:t>Ensuring operational efficiency across the organization to encourage flexibility and financial health</a:t>
            </a:r>
            <a:endParaRPr lang="en-US" sz="2000" dirty="0">
              <a:cs typeface="Calibri"/>
            </a:endParaRPr>
          </a:p>
          <a:p>
            <a:pPr marL="285750" indent="-285750">
              <a:buFont typeface="Arial"/>
              <a:buChar char="•"/>
            </a:pPr>
            <a:r>
              <a:rPr lang="en-US" sz="2000" dirty="0">
                <a:ea typeface="+mn-lt"/>
                <a:cs typeface="+mn-lt"/>
              </a:rPr>
              <a:t>Partnering with community organizations and leveraging local assets to more fully and equitably support our scholars and their families</a:t>
            </a:r>
            <a:endParaRPr lang="en-US" dirty="0">
              <a:ea typeface="+mn-lt"/>
              <a:cs typeface="+mn-lt"/>
            </a:endParaRPr>
          </a:p>
          <a:p>
            <a:pPr marL="285750" indent="-285750">
              <a:buFont typeface="Arial"/>
              <a:buChar char="•"/>
            </a:pPr>
            <a:endParaRPr lang="en-US" sz="2000" dirty="0">
              <a:solidFill>
                <a:srgbClr val="000000"/>
              </a:solidFill>
              <a:latin typeface="Calibri"/>
              <a:ea typeface="+mn-lt"/>
              <a:cs typeface="+mn-lt"/>
            </a:endParaRPr>
          </a:p>
          <a:p>
            <a:endParaRPr lang="en-US" sz="2000" dirty="0">
              <a:solidFill>
                <a:srgbClr val="000000"/>
              </a:solidFill>
              <a:latin typeface="Calibri"/>
              <a:ea typeface="+mn-lt"/>
              <a:cs typeface="+mn-lt"/>
            </a:endParaRPr>
          </a:p>
          <a:p>
            <a:endParaRPr lang="en-US" sz="2000" dirty="0">
              <a:solidFill>
                <a:srgbClr val="000000"/>
              </a:solidFill>
              <a:latin typeface="Calibri"/>
              <a:ea typeface="+mn-lt"/>
              <a:cs typeface="+mn-lt"/>
            </a:endParaRPr>
          </a:p>
          <a:p>
            <a:pPr marL="285750" indent="-285750">
              <a:buFont typeface="Arial"/>
              <a:buChar char="•"/>
            </a:pPr>
            <a:r>
              <a:rPr lang="en-US" dirty="0">
                <a:solidFill>
                  <a:srgbClr val="FFFFFF"/>
                </a:solidFill>
                <a:latin typeface="Work Sans"/>
                <a:ea typeface="+mn-lt"/>
                <a:cs typeface="+mn-lt"/>
              </a:rPr>
              <a:t> </a:t>
            </a:r>
            <a:r>
              <a:rPr lang="en-US" dirty="0">
                <a:solidFill>
                  <a:srgbClr val="FFFFFF"/>
                </a:solidFill>
                <a:latin typeface="Work Sans"/>
              </a:rPr>
              <a:t>and well-being of our s</a:t>
            </a:r>
            <a:endParaRPr lang="en-US" dirty="0">
              <a:solidFill>
                <a:srgbClr val="000000"/>
              </a:solidFill>
              <a:latin typeface="Calibri"/>
              <a:cs typeface="Calibri"/>
            </a:endParaRPr>
          </a:p>
        </p:txBody>
      </p:sp>
    </p:spTree>
    <p:extLst>
      <p:ext uri="{BB962C8B-B14F-4D97-AF65-F5344CB8AC3E}">
        <p14:creationId xmlns:p14="http://schemas.microsoft.com/office/powerpoint/2010/main" val="2654195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n-US" dirty="0"/>
              <a:t>We are in this together</a:t>
            </a:r>
          </a:p>
        </p:txBody>
      </p:sp>
      <p:sp>
        <p:nvSpPr>
          <p:cNvPr id="3" name="Content Placeholder 2"/>
          <p:cNvSpPr>
            <a:spLocks noGrp="1"/>
          </p:cNvSpPr>
          <p:nvPr>
            <p:ph idx="1"/>
          </p:nvPr>
        </p:nvSpPr>
        <p:spPr>
          <a:xfrm>
            <a:off x="457200" y="1791093"/>
            <a:ext cx="8229600" cy="4248199"/>
          </a:xfrm>
        </p:spPr>
        <p:txBody>
          <a:bodyPr vert="horz" lIns="91440" tIns="45720" rIns="91440" bIns="45720" rtlCol="0" anchor="t">
            <a:normAutofit fontScale="77500" lnSpcReduction="20000"/>
          </a:bodyPr>
          <a:lstStyle/>
          <a:p>
            <a:pPr marL="514350" indent="-514350">
              <a:buAutoNum type="arabicPeriod"/>
            </a:pPr>
            <a:r>
              <a:rPr lang="en-US" dirty="0"/>
              <a:t>We are committed to maintaining the health, safety and well-being of our students, families and educators.</a:t>
            </a:r>
          </a:p>
          <a:p>
            <a:pPr marL="514350" indent="-514350">
              <a:buAutoNum type="arabicPeriod"/>
            </a:pPr>
            <a:r>
              <a:rPr lang="en-US" dirty="0"/>
              <a:t>We will support our </a:t>
            </a:r>
            <a:r>
              <a:rPr lang="en-US"/>
              <a:t>scholars, families and educators as we adapt </a:t>
            </a:r>
            <a:r>
              <a:rPr lang="en-US" dirty="0"/>
              <a:t>to new methods and cycles of learning and teaching</a:t>
            </a:r>
          </a:p>
          <a:p>
            <a:pPr marL="514350" indent="-514350">
              <a:buAutoNum type="arabicPeriod"/>
            </a:pPr>
            <a:r>
              <a:rPr lang="en-US" dirty="0"/>
              <a:t>We will provide regular communication about your scholar’s progress.</a:t>
            </a:r>
          </a:p>
          <a:p>
            <a:pPr marL="514350" indent="-514350">
              <a:buAutoNum type="arabicPeriod"/>
            </a:pPr>
            <a:r>
              <a:rPr lang="en-US" dirty="0"/>
              <a:t>We will partner with community organizations to support </a:t>
            </a:r>
            <a:r>
              <a:rPr lang="en-US"/>
              <a:t>our scholars and families. </a:t>
            </a:r>
            <a:endParaRPr lang="en-US">
              <a:cs typeface="Calibri"/>
            </a:endParaRPr>
          </a:p>
          <a:p>
            <a:pPr marL="514350" indent="-514350">
              <a:buAutoNum type="arabicPeriod"/>
            </a:pPr>
            <a:r>
              <a:rPr lang="en-US" dirty="0"/>
              <a:t>We are all learning to navigate this new “normal” and will continue to partner with you throughout the year. </a:t>
            </a:r>
            <a:endParaRPr lang="en-US" dirty="0">
              <a:cs typeface="Calibri"/>
            </a:endParaRPr>
          </a:p>
          <a:p>
            <a:pPr marL="514350" indent="-514350">
              <a:buAutoNum type="arabicPeriod"/>
            </a:pPr>
            <a:endParaRPr lang="en-US" dirty="0"/>
          </a:p>
          <a:p>
            <a:pPr marL="0" indent="0">
              <a:buNone/>
            </a:pPr>
            <a:r>
              <a:rPr lang="en-US" dirty="0"/>
              <a:t>	</a:t>
            </a:r>
          </a:p>
        </p:txBody>
      </p:sp>
    </p:spTree>
    <p:extLst>
      <p:ext uri="{BB962C8B-B14F-4D97-AF65-F5344CB8AC3E}">
        <p14:creationId xmlns:p14="http://schemas.microsoft.com/office/powerpoint/2010/main" val="1928477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46988"/>
            <a:ext cx="8229600" cy="783849"/>
          </a:xfrm>
        </p:spPr>
        <p:txBody>
          <a:bodyPr>
            <a:normAutofit/>
          </a:bodyPr>
          <a:lstStyle/>
          <a:p>
            <a:r>
              <a:rPr lang="en-US" dirty="0"/>
              <a:t>Important Contacts</a:t>
            </a:r>
          </a:p>
        </p:txBody>
      </p:sp>
      <p:sp>
        <p:nvSpPr>
          <p:cNvPr id="3" name="Content Placeholder 2"/>
          <p:cNvSpPr>
            <a:spLocks noGrp="1"/>
          </p:cNvSpPr>
          <p:nvPr>
            <p:ph idx="1"/>
          </p:nvPr>
        </p:nvSpPr>
        <p:spPr>
          <a:xfrm>
            <a:off x="457200" y="1772239"/>
            <a:ext cx="8229600" cy="4572000"/>
          </a:xfrm>
        </p:spPr>
        <p:txBody>
          <a:bodyPr vert="horz" lIns="91440" tIns="45720" rIns="91440" bIns="45720" rtlCol="0" anchor="t">
            <a:normAutofit/>
          </a:bodyPr>
          <a:lstStyle/>
          <a:p>
            <a:pPr marL="0" indent="0">
              <a:buNone/>
            </a:pPr>
            <a:r>
              <a:rPr lang="en-US" sz="2400" dirty="0"/>
              <a:t>Principal: Joseph Ciesielski</a:t>
            </a:r>
          </a:p>
          <a:p>
            <a:pPr marL="0" indent="0">
              <a:buNone/>
            </a:pPr>
            <a:r>
              <a:rPr lang="en-US" sz="2400" dirty="0"/>
              <a:t>(216) 838-7052</a:t>
            </a:r>
          </a:p>
          <a:p>
            <a:pPr marL="0" indent="0">
              <a:buNone/>
            </a:pPr>
            <a:r>
              <a:rPr lang="en-US" sz="2400" dirty="0">
                <a:hlinkClick r:id="rId3">
                  <a:extLst>
                    <a:ext uri="{A12FA001-AC4F-418D-AE19-62706E023703}">
                      <ahyp:hlinkClr xmlns:ahyp="http://schemas.microsoft.com/office/drawing/2018/hyperlinkcolor" val="tx"/>
                    </a:ext>
                  </a:extLst>
                </a:hlinkClick>
              </a:rPr>
              <a:t>Joseph.Ciesielski@clevelandmetroschols.org</a:t>
            </a:r>
            <a:endParaRPr lang="en-US" sz="2400" dirty="0"/>
          </a:p>
          <a:p>
            <a:pPr marL="0" indent="0">
              <a:buNone/>
            </a:pPr>
            <a:r>
              <a:rPr lang="en-US" sz="2400" dirty="0"/>
              <a:t>Texting: (440) 373-7955</a:t>
            </a:r>
          </a:p>
          <a:p>
            <a:pPr marL="0" indent="0">
              <a:buNone/>
            </a:pPr>
            <a:r>
              <a:rPr lang="en-US" sz="2400" dirty="0"/>
              <a:t>Assistant Principal: Craig </a:t>
            </a:r>
            <a:r>
              <a:rPr lang="en-US" sz="2400" dirty="0" err="1"/>
              <a:t>Kiston</a:t>
            </a:r>
            <a:r>
              <a:rPr lang="en-US" sz="2400" dirty="0"/>
              <a:t> (K-8 support) </a:t>
            </a:r>
          </a:p>
          <a:p>
            <a:pPr marL="0" indent="0">
              <a:buNone/>
            </a:pPr>
            <a:r>
              <a:rPr lang="en-US" sz="2400" dirty="0"/>
              <a:t>Craig.Kitson@clevelandmetroschools.org</a:t>
            </a:r>
          </a:p>
          <a:p>
            <a:pPr marL="0" indent="0">
              <a:buNone/>
            </a:pPr>
            <a:r>
              <a:rPr lang="en-US" sz="2400" dirty="0"/>
              <a:t>Secretary: Denise Dorney </a:t>
            </a:r>
          </a:p>
          <a:p>
            <a:pPr marL="0" indent="0">
              <a:buNone/>
            </a:pPr>
            <a:r>
              <a:rPr lang="en-US" sz="2400" dirty="0"/>
              <a:t>(216) 838-7052</a:t>
            </a:r>
          </a:p>
          <a:p>
            <a:pPr marL="0" indent="0">
              <a:buNone/>
            </a:pPr>
            <a:endParaRPr lang="en-US" sz="2400" dirty="0"/>
          </a:p>
          <a:p>
            <a:pPr marL="0" indent="0">
              <a:buNone/>
            </a:pPr>
            <a:endParaRPr lang="en-US" sz="2400" dirty="0">
              <a:solidFill>
                <a:srgbClr val="FF0000"/>
              </a:solidFill>
            </a:endParaRPr>
          </a:p>
          <a:p>
            <a:pPr marL="0" indent="0">
              <a:buNone/>
            </a:pPr>
            <a:endParaRPr lang="en-US" sz="2400" dirty="0">
              <a:cs typeface="Calibri"/>
            </a:endParaRPr>
          </a:p>
        </p:txBody>
      </p:sp>
    </p:spTree>
    <p:extLst>
      <p:ext uri="{BB962C8B-B14F-4D97-AF65-F5344CB8AC3E}">
        <p14:creationId xmlns:p14="http://schemas.microsoft.com/office/powerpoint/2010/main" val="3739168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7DA54D9-4130-403A-9B8C-F8930A7E6536}"/>
              </a:ext>
            </a:extLst>
          </p:cNvPr>
          <p:cNvSpPr>
            <a:spLocks noGrp="1"/>
          </p:cNvSpPr>
          <p:nvPr>
            <p:ph type="title"/>
          </p:nvPr>
        </p:nvSpPr>
        <p:spPr>
          <a:xfrm>
            <a:off x="457199" y="434894"/>
            <a:ext cx="8229600" cy="1143000"/>
          </a:xfrm>
        </p:spPr>
        <p:txBody>
          <a:bodyPr/>
          <a:lstStyle/>
          <a:p>
            <a:r>
              <a:rPr lang="en-US" dirty="0"/>
              <a:t>Other Important Numbers</a:t>
            </a:r>
          </a:p>
        </p:txBody>
      </p:sp>
      <p:pic>
        <p:nvPicPr>
          <p:cNvPr id="12" name="Content Placeholder 11" descr="A screenshot of a cell phone&#10;&#10;Description automatically generated">
            <a:extLst>
              <a:ext uri="{FF2B5EF4-FFF2-40B4-BE49-F238E27FC236}">
                <a16:creationId xmlns:a16="http://schemas.microsoft.com/office/drawing/2014/main" id="{BC55AD82-ADA2-40C5-B8BF-5241C303F8D7}"/>
              </a:ext>
            </a:extLst>
          </p:cNvPr>
          <p:cNvPicPr>
            <a:picLocks noGrp="1" noChangeAspect="1"/>
          </p:cNvPicPr>
          <p:nvPr>
            <p:ph idx="1"/>
          </p:nvPr>
        </p:nvPicPr>
        <p:blipFill>
          <a:blip r:embed="rId3"/>
          <a:stretch>
            <a:fillRect/>
          </a:stretch>
        </p:blipFill>
        <p:spPr>
          <a:xfrm>
            <a:off x="725864" y="1329179"/>
            <a:ext cx="8031637" cy="4986780"/>
          </a:xfrm>
        </p:spPr>
      </p:pic>
    </p:spTree>
    <p:extLst>
      <p:ext uri="{BB962C8B-B14F-4D97-AF65-F5344CB8AC3E}">
        <p14:creationId xmlns:p14="http://schemas.microsoft.com/office/powerpoint/2010/main" val="3575629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n-US" dirty="0"/>
              <a:t>School Office Hours and Visitation Procedures</a:t>
            </a:r>
          </a:p>
        </p:txBody>
      </p:sp>
      <p:sp>
        <p:nvSpPr>
          <p:cNvPr id="3" name="Content Placeholder 2"/>
          <p:cNvSpPr>
            <a:spLocks noGrp="1"/>
          </p:cNvSpPr>
          <p:nvPr>
            <p:ph idx="1"/>
          </p:nvPr>
        </p:nvSpPr>
        <p:spPr>
          <a:xfrm>
            <a:off x="457200" y="2164760"/>
            <a:ext cx="8229600" cy="3874532"/>
          </a:xfrm>
        </p:spPr>
        <p:txBody>
          <a:bodyPr>
            <a:normAutofit fontScale="85000" lnSpcReduction="10000"/>
          </a:bodyPr>
          <a:lstStyle/>
          <a:p>
            <a:pPr marL="0" indent="0">
              <a:buNone/>
            </a:pPr>
            <a:r>
              <a:rPr lang="en-US" dirty="0"/>
              <a:t>School office hours:  	8:00 a.m. to Noon and </a:t>
            </a:r>
          </a:p>
          <a:p>
            <a:pPr marL="0" indent="0">
              <a:buNone/>
            </a:pPr>
            <a:r>
              <a:rPr lang="en-US" dirty="0"/>
              <a:t>							1:00 to 2:30 p.m.</a:t>
            </a:r>
          </a:p>
          <a:p>
            <a:r>
              <a:rPr lang="en-US" dirty="0"/>
              <a:t>Please call to make an appointment prior to visit.  </a:t>
            </a:r>
          </a:p>
          <a:p>
            <a:r>
              <a:rPr lang="en-US" dirty="0"/>
              <a:t>Visitors will complete COVID-19 health screening and have their temperature checked prior to entering the building.  Visitors should social distance (6 feet).</a:t>
            </a:r>
          </a:p>
          <a:p>
            <a:r>
              <a:rPr lang="en-US" dirty="0"/>
              <a:t>All visitors must wear a face mask.  If you don’t have a mask, one will be provided.</a:t>
            </a:r>
          </a:p>
          <a:p>
            <a:pPr marL="0" indent="0">
              <a:buNone/>
            </a:pPr>
            <a:r>
              <a:rPr lang="en-US" dirty="0"/>
              <a:t>	</a:t>
            </a:r>
          </a:p>
        </p:txBody>
      </p:sp>
    </p:spTree>
    <p:extLst>
      <p:ext uri="{BB962C8B-B14F-4D97-AF65-F5344CB8AC3E}">
        <p14:creationId xmlns:p14="http://schemas.microsoft.com/office/powerpoint/2010/main" val="914335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lstStyle/>
          <a:p>
            <a:r>
              <a:rPr lang="en-US" dirty="0"/>
              <a:t>Technology Distribution</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endParaRPr lang="en-US" dirty="0">
              <a:solidFill>
                <a:srgbClr val="FF0000"/>
              </a:solidFill>
            </a:endParaRPr>
          </a:p>
        </p:txBody>
      </p:sp>
    </p:spTree>
    <p:extLst>
      <p:ext uri="{BB962C8B-B14F-4D97-AF65-F5344CB8AC3E}">
        <p14:creationId xmlns:p14="http://schemas.microsoft.com/office/powerpoint/2010/main" val="32450154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14540</TotalTime>
  <Words>1512</Words>
  <Application>Microsoft Office PowerPoint</Application>
  <PresentationFormat>On-screen Show (4:3)</PresentationFormat>
  <Paragraphs>171</Paragraphs>
  <Slides>25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25</vt:i4>
      </vt:variant>
    </vt:vector>
  </HeadingPairs>
  <TitlesOfParts>
    <vt:vector size="31" baseType="lpstr">
      <vt:lpstr>-apple-system</vt:lpstr>
      <vt:lpstr>Arial</vt:lpstr>
      <vt:lpstr>Calibri</vt:lpstr>
      <vt:lpstr>Work Sans</vt:lpstr>
      <vt:lpstr>Office Theme</vt:lpstr>
      <vt:lpstr>1_Office Theme</vt:lpstr>
      <vt:lpstr>Welcome to our Virtual Back to School Meeting</vt:lpstr>
      <vt:lpstr>CMSD Vision</vt:lpstr>
      <vt:lpstr>Welcome</vt:lpstr>
      <vt:lpstr>Our Priorities</vt:lpstr>
      <vt:lpstr>We are in this together</vt:lpstr>
      <vt:lpstr>Important Contacts</vt:lpstr>
      <vt:lpstr>Other Important Numbers</vt:lpstr>
      <vt:lpstr>School Office Hours and Visitation Procedures</vt:lpstr>
      <vt:lpstr>Technology Distribution</vt:lpstr>
      <vt:lpstr>School Supplies and other resources</vt:lpstr>
      <vt:lpstr>Schoology – Remote Learning Platform</vt:lpstr>
      <vt:lpstr>Schoology – Remote Learning Platform</vt:lpstr>
      <vt:lpstr>Standard Remote Learning School Day</vt:lpstr>
      <vt:lpstr>Standard Remote Learning School Expectations for Success</vt:lpstr>
      <vt:lpstr>Standard Remote Learning School Schedule</vt:lpstr>
      <vt:lpstr>Standard Remote Learning School Schedule</vt:lpstr>
      <vt:lpstr>Standard Remote Learning School Schedule</vt:lpstr>
      <vt:lpstr>Supporting your scholar’s remote learning</vt:lpstr>
      <vt:lpstr>Daily schedule</vt:lpstr>
      <vt:lpstr>Supporting your scholar’s remote learning at home</vt:lpstr>
      <vt:lpstr>Supporting your scholar’s social emotional wellness </vt:lpstr>
      <vt:lpstr>Questions and Answers</vt:lpstr>
      <vt:lpstr>Closing Comments</vt:lpstr>
      <vt:lpstr>PowerPoint Presentation</vt:lpstr>
      <vt:lpstr>PowerPoint Presentation</vt:lpstr>
    </vt:vector>
  </TitlesOfParts>
  <Company>Cleveland Metropolitan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dc:title>
  <dc:creator>Lynn Schroeder</dc:creator>
  <cp:lastModifiedBy>Ciesielski, Joseph</cp:lastModifiedBy>
  <cp:revision>228</cp:revision>
  <dcterms:created xsi:type="dcterms:W3CDTF">2018-01-22T16:20:05Z</dcterms:created>
  <dcterms:modified xsi:type="dcterms:W3CDTF">2021-08-20T01:51:52Z</dcterms:modified>
</cp:coreProperties>
</file>